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0" r:id="rId4"/>
    <p:sldId id="273" r:id="rId5"/>
    <p:sldId id="271" r:id="rId6"/>
    <p:sldId id="272" r:id="rId7"/>
    <p:sldId id="274" r:id="rId8"/>
    <p:sldId id="267" r:id="rId9"/>
    <p:sldId id="268" r:id="rId10"/>
    <p:sldId id="269" r:id="rId11"/>
    <p:sldId id="280" r:id="rId12"/>
    <p:sldId id="266" r:id="rId13"/>
    <p:sldId id="265" r:id="rId14"/>
    <p:sldId id="279" r:id="rId15"/>
    <p:sldId id="275" r:id="rId16"/>
    <p:sldId id="276" r:id="rId17"/>
    <p:sldId id="277" r:id="rId18"/>
    <p:sldId id="281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D63A-92E8-4B7A-BAC9-80A61D58430D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9B73-C127-421F-9D66-D81C2B17C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9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D63A-92E8-4B7A-BAC9-80A61D58430D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9B73-C127-421F-9D66-D81C2B17C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85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D63A-92E8-4B7A-BAC9-80A61D58430D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9B73-C127-421F-9D66-D81C2B17C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80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D63A-92E8-4B7A-BAC9-80A61D58430D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9B73-C127-421F-9D66-D81C2B17C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24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D63A-92E8-4B7A-BAC9-80A61D58430D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9B73-C127-421F-9D66-D81C2B17C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18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D63A-92E8-4B7A-BAC9-80A61D58430D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9B73-C127-421F-9D66-D81C2B17C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82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D63A-92E8-4B7A-BAC9-80A61D58430D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9B73-C127-421F-9D66-D81C2B17C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809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D63A-92E8-4B7A-BAC9-80A61D58430D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9B73-C127-421F-9D66-D81C2B17C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26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D63A-92E8-4B7A-BAC9-80A61D58430D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9B73-C127-421F-9D66-D81C2B17C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08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D63A-92E8-4B7A-BAC9-80A61D58430D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9B73-C127-421F-9D66-D81C2B17C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77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D63A-92E8-4B7A-BAC9-80A61D58430D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9B73-C127-421F-9D66-D81C2B17C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13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CD63A-92E8-4B7A-BAC9-80A61D58430D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9B73-C127-421F-9D66-D81C2B17C9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3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成人看護学方法論</a:t>
            </a:r>
            <a:r>
              <a:rPr kumimoji="1" lang="en-US" altLang="ja-JP" dirty="0" smtClean="0"/>
              <a:t>Ⅲ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sz="4000" dirty="0" smtClean="0"/>
              <a:t>補足</a:t>
            </a:r>
            <a:r>
              <a:rPr kumimoji="1" lang="ja-JP" altLang="en-US" sz="4000" dirty="0" smtClean="0"/>
              <a:t>資料</a:t>
            </a:r>
            <a:r>
              <a:rPr kumimoji="1" lang="en-US" altLang="ja-JP" sz="4000" dirty="0" smtClean="0"/>
              <a:t>2</a:t>
            </a:r>
            <a:endParaRPr kumimoji="1" lang="en-US" altLang="ja-JP" sz="4000" dirty="0" smtClean="0"/>
          </a:p>
          <a:p>
            <a:endParaRPr lang="en-US" altLang="ja-JP" dirty="0"/>
          </a:p>
          <a:p>
            <a:pPr algn="r"/>
            <a:r>
              <a:rPr kumimoji="1" lang="ja-JP" altLang="en-US" dirty="0" smtClean="0"/>
              <a:t>担当：宗像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646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863600"/>
            <a:ext cx="10515600" cy="5313363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〔</a:t>
            </a:r>
            <a:r>
              <a:rPr lang="ja-JP" altLang="en-US" dirty="0" smtClean="0"/>
              <a:t>問題</a:t>
            </a:r>
            <a:r>
              <a:rPr lang="en-US" altLang="ja-JP" dirty="0"/>
              <a:t>2</a:t>
            </a:r>
            <a:r>
              <a:rPr lang="en-US" altLang="ja-JP" dirty="0" smtClean="0"/>
              <a:t>〕</a:t>
            </a:r>
            <a:r>
              <a:rPr lang="ja-JP" altLang="en-US" dirty="0"/>
              <a:t>入院し、抗菌薬の点滴静脈内注射と酸素投与とが開始された。今後の発生に最も注意が必要なのはどれか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 fontAlgn="base">
              <a:buNone/>
            </a:pPr>
            <a:r>
              <a:rPr lang="ja-JP" altLang="en-US" dirty="0"/>
              <a:t>１．腹　水</a:t>
            </a:r>
          </a:p>
          <a:p>
            <a:pPr marL="0" indent="0" fontAlgn="base">
              <a:buNone/>
            </a:pPr>
            <a:r>
              <a:rPr lang="ja-JP" altLang="en-US" dirty="0"/>
              <a:t>２．脱水症状</a:t>
            </a:r>
          </a:p>
          <a:p>
            <a:pPr marL="0" indent="0" fontAlgn="base">
              <a:buNone/>
            </a:pPr>
            <a:r>
              <a:rPr lang="ja-JP" altLang="en-US" dirty="0"/>
              <a:t>３．高血糖症状</a:t>
            </a:r>
          </a:p>
          <a:p>
            <a:pPr marL="0" indent="0" fontAlgn="base">
              <a:buNone/>
            </a:pPr>
            <a:r>
              <a:rPr lang="ja-JP" altLang="en-US" dirty="0"/>
              <a:t>４．</a:t>
            </a:r>
            <a:r>
              <a:rPr lang="en-US" altLang="ja-JP" dirty="0"/>
              <a:t>CO2</a:t>
            </a:r>
            <a:r>
              <a:rPr lang="ja-JP" altLang="en-US" dirty="0"/>
              <a:t>ナルコーシス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157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965200"/>
            <a:ext cx="10515600" cy="5211763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〔</a:t>
            </a:r>
            <a:r>
              <a:rPr lang="ja-JP" altLang="en-US" dirty="0" smtClean="0"/>
              <a:t>問題</a:t>
            </a:r>
            <a:r>
              <a:rPr lang="en-US" altLang="ja-JP" dirty="0"/>
              <a:t>3</a:t>
            </a:r>
            <a:r>
              <a:rPr lang="en-US" altLang="ja-JP" dirty="0" smtClean="0"/>
              <a:t>〕</a:t>
            </a:r>
            <a:r>
              <a:rPr lang="ja-JP" altLang="en-US" dirty="0"/>
              <a:t>その後順調に回復したため退院が決まった。患者はエレベータのない公営住宅の</a:t>
            </a:r>
            <a:r>
              <a:rPr lang="en-US" altLang="ja-JP" dirty="0"/>
              <a:t>4</a:t>
            </a:r>
            <a:r>
              <a:rPr lang="ja-JP" altLang="en-US" dirty="0"/>
              <a:t>階に</a:t>
            </a:r>
            <a:r>
              <a:rPr lang="en-US" altLang="ja-JP" dirty="0"/>
              <a:t>1</a:t>
            </a:r>
            <a:r>
              <a:rPr lang="ja-JP" altLang="en-US" dirty="0"/>
              <a:t>人で暮らしており、近隣に家事を手伝ってくれる親戚や友人はいない。食事は不規則でインスタント食品ばかりである。退院指導で入れるべき内容はどれか。</a:t>
            </a:r>
            <a:r>
              <a:rPr lang="en-US" altLang="ja-JP" dirty="0"/>
              <a:t>2</a:t>
            </a:r>
            <a:r>
              <a:rPr lang="ja-JP" altLang="en-US" dirty="0"/>
              <a:t>つ選べ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 fontAlgn="base">
              <a:buNone/>
            </a:pPr>
            <a:r>
              <a:rPr lang="ja-JP" altLang="en-US" dirty="0"/>
              <a:t>１．嚥下訓練</a:t>
            </a:r>
          </a:p>
          <a:p>
            <a:pPr marL="0" indent="0" fontAlgn="base">
              <a:buNone/>
            </a:pPr>
            <a:r>
              <a:rPr lang="ja-JP" altLang="en-US" dirty="0"/>
              <a:t>２．水分制限</a:t>
            </a:r>
          </a:p>
          <a:p>
            <a:pPr marL="0" indent="0" fontAlgn="base">
              <a:buNone/>
            </a:pPr>
            <a:r>
              <a:rPr lang="ja-JP" altLang="en-US" dirty="0"/>
              <a:t>３．毎日の散歩</a:t>
            </a:r>
          </a:p>
          <a:p>
            <a:pPr marL="0" indent="0" fontAlgn="base">
              <a:buNone/>
            </a:pPr>
            <a:r>
              <a:rPr lang="ja-JP" altLang="en-US" dirty="0"/>
              <a:t>４．外出後の手洗い</a:t>
            </a:r>
          </a:p>
          <a:p>
            <a:pPr marL="0" indent="0" fontAlgn="base">
              <a:buNone/>
            </a:pPr>
            <a:r>
              <a:rPr lang="ja-JP" altLang="en-US" dirty="0"/>
              <a:t>５．配食サービスの紹介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6322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21536" y="685800"/>
            <a:ext cx="2959100" cy="4164493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COPD</a:t>
            </a:r>
            <a:r>
              <a:rPr lang="ja-JP" altLang="en-US" sz="3600" dirty="0" smtClean="0"/>
              <a:t>～</a:t>
            </a:r>
            <a:r>
              <a:rPr lang="ja-JP" altLang="en-US" sz="3600" dirty="0"/>
              <a:t>主にタバコなどの有害物質を長年吸い込み続けることで、肺に炎症を起こす病気</a:t>
            </a:r>
            <a:endParaRPr kumimoji="1" lang="ja-JP" altLang="en-US" sz="36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300" y="541818"/>
            <a:ext cx="8580236" cy="59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7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254" y="190500"/>
            <a:ext cx="6579754" cy="559752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622" y="74147"/>
            <a:ext cx="5229955" cy="666843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390900" y="5711826"/>
            <a:ext cx="2287222" cy="850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chemeClr val="tx1"/>
                </a:solidFill>
              </a:rPr>
              <a:t>肺コンプライアンス（肺の膨らみやすさ）は上昇する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381500" y="3113088"/>
            <a:ext cx="2287222" cy="2952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chemeClr val="tx1"/>
                </a:solidFill>
              </a:rPr>
              <a:t>口すぼめ呼吸を練習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71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8008"/>
          </a:xfrm>
        </p:spPr>
        <p:txBody>
          <a:bodyPr/>
          <a:lstStyle/>
          <a:p>
            <a:r>
              <a:rPr kumimoji="1" lang="ja-JP" altLang="en-US" dirty="0" smtClean="0"/>
              <a:t>樽状胸（樽状胸郭、ビア樽状胸郭）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000" y="1193133"/>
            <a:ext cx="8166100" cy="54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87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0"/>
            <a:ext cx="8801100" cy="621190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285" y="4633788"/>
            <a:ext cx="2972215" cy="178142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/>
          <a:srcRect l="2574" r="-1"/>
          <a:stretch/>
        </p:blipFill>
        <p:spPr>
          <a:xfrm>
            <a:off x="454865" y="2806700"/>
            <a:ext cx="1376269" cy="139730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8622078" y="2260600"/>
            <a:ext cx="3100022" cy="1244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tx1"/>
                </a:solidFill>
              </a:rPr>
              <a:t>息が</a:t>
            </a:r>
            <a:r>
              <a:rPr lang="ja-JP" altLang="en-US" sz="1600" dirty="0" smtClean="0">
                <a:solidFill>
                  <a:schemeClr val="tx1"/>
                </a:solidFill>
              </a:rPr>
              <a:t>吐けない</a:t>
            </a:r>
            <a:endParaRPr lang="en-US" altLang="ja-JP" sz="1600" dirty="0" smtClean="0">
              <a:solidFill>
                <a:schemeClr val="tx1"/>
              </a:solidFill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</a:rPr>
              <a:t>＝二酸化炭素（</a:t>
            </a:r>
            <a:r>
              <a:rPr lang="en-US" altLang="ja-JP" sz="1600" dirty="0" smtClean="0">
                <a:solidFill>
                  <a:schemeClr val="tx1"/>
                </a:solidFill>
              </a:rPr>
              <a:t>CO</a:t>
            </a:r>
            <a:r>
              <a:rPr lang="ja-JP" altLang="en-US" sz="1600" dirty="0" smtClean="0">
                <a:solidFill>
                  <a:schemeClr val="tx1"/>
                </a:solidFill>
              </a:rPr>
              <a:t>₂）がたまる</a:t>
            </a:r>
            <a:endParaRPr lang="en-US" altLang="ja-JP" sz="1600" dirty="0" smtClean="0">
              <a:solidFill>
                <a:schemeClr val="tx1"/>
              </a:solidFill>
            </a:endParaRPr>
          </a:p>
          <a:p>
            <a:r>
              <a:rPr kumimoji="1" lang="en-US" altLang="ja-JP" sz="1600" b="1" dirty="0" smtClean="0">
                <a:solidFill>
                  <a:schemeClr val="tx1"/>
                </a:solidFill>
              </a:rPr>
              <a:t>CO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₂ナルコーシス（呼吸性アシドーシス）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39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04" y="1171996"/>
            <a:ext cx="11184922" cy="476063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249331" y="2332651"/>
            <a:ext cx="135466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CO</a:t>
            </a:r>
            <a:r>
              <a:rPr kumimoji="1" lang="ja-JP" altLang="en-US" sz="2000" b="1" dirty="0" smtClean="0"/>
              <a:t>₂↑</a:t>
            </a:r>
            <a:endParaRPr kumimoji="1" lang="ja-JP" altLang="en-US" sz="20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5249331" y="3252386"/>
            <a:ext cx="135466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/>
              <a:t>HCO</a:t>
            </a:r>
            <a:r>
              <a:rPr lang="ja-JP" altLang="en-US" sz="2000" b="1" dirty="0" smtClean="0"/>
              <a:t>₃⁻</a:t>
            </a:r>
            <a:r>
              <a:rPr lang="ja-JP" altLang="en-US" sz="2000" b="1" dirty="0"/>
              <a:t>↓</a:t>
            </a:r>
            <a:endParaRPr kumimoji="1" lang="ja-JP" altLang="en-US" sz="20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9702794" y="2332651"/>
            <a:ext cx="1354667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CO</a:t>
            </a:r>
            <a:r>
              <a:rPr kumimoji="1" lang="ja-JP" altLang="en-US" sz="2000" b="1" dirty="0" smtClean="0"/>
              <a:t>₂↓</a:t>
            </a:r>
            <a:endParaRPr kumimoji="1" lang="ja-JP" altLang="en-US" sz="2000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9702794" y="3252386"/>
            <a:ext cx="1354667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/>
              <a:t>HCO</a:t>
            </a:r>
            <a:r>
              <a:rPr lang="ja-JP" altLang="en-US" sz="2000" b="1" dirty="0" smtClean="0"/>
              <a:t>₃⁻</a:t>
            </a:r>
            <a:r>
              <a:rPr lang="ja-JP" altLang="en-US" sz="2000" b="1" dirty="0"/>
              <a:t>↑</a:t>
            </a:r>
            <a:endParaRPr kumimoji="1" lang="ja-JP" altLang="en-US" sz="2000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2264833" y="5932627"/>
            <a:ext cx="4186767" cy="5371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 smtClean="0">
                <a:solidFill>
                  <a:schemeClr val="tx1"/>
                </a:solidFill>
              </a:rPr>
              <a:t>　</a:t>
            </a:r>
            <a:r>
              <a:rPr kumimoji="1" lang="en-US" altLang="ja-JP" sz="3200" b="1" dirty="0" smtClean="0">
                <a:solidFill>
                  <a:schemeClr val="tx1"/>
                </a:solidFill>
              </a:rPr>
              <a:t>CO</a:t>
            </a:r>
            <a:r>
              <a:rPr kumimoji="1" lang="ja-JP" altLang="en-US" sz="3200" b="1" dirty="0" smtClean="0">
                <a:solidFill>
                  <a:schemeClr val="tx1"/>
                </a:solidFill>
              </a:rPr>
              <a:t>₂　</a:t>
            </a:r>
            <a:r>
              <a:rPr kumimoji="1" lang="en-US" altLang="ja-JP" sz="3200" b="1" dirty="0" smtClean="0">
                <a:solidFill>
                  <a:schemeClr val="tx1"/>
                </a:solidFill>
              </a:rPr>
              <a:t>H</a:t>
            </a:r>
            <a:r>
              <a:rPr kumimoji="1" lang="ja-JP" altLang="en-US" sz="3200" b="1" dirty="0" smtClean="0">
                <a:solidFill>
                  <a:schemeClr val="tx1"/>
                </a:solidFill>
              </a:rPr>
              <a:t>⁺　は酸性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828366" y="5920564"/>
            <a:ext cx="4432296" cy="5371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solidFill>
                  <a:schemeClr val="tx1"/>
                </a:solidFill>
              </a:rPr>
              <a:t>HCO</a:t>
            </a:r>
            <a:r>
              <a:rPr kumimoji="1" lang="ja-JP" altLang="en-US" sz="3200" b="1" dirty="0" smtClean="0">
                <a:solidFill>
                  <a:schemeClr val="tx1"/>
                </a:solidFill>
              </a:rPr>
              <a:t>₃⁻　はアルカリ性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702794" y="3845509"/>
            <a:ext cx="1354667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/>
              <a:t>H</a:t>
            </a:r>
            <a:r>
              <a:rPr lang="ja-JP" altLang="en-US" sz="2000" b="1" dirty="0" smtClean="0"/>
              <a:t>⁺</a:t>
            </a:r>
            <a:r>
              <a:rPr lang="ja-JP" altLang="en-US" sz="2000" b="1" dirty="0"/>
              <a:t>↓</a:t>
            </a:r>
            <a:endParaRPr kumimoji="1" lang="ja-JP" altLang="en-US" sz="2000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334204" y="246926"/>
            <a:ext cx="11438696" cy="9250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 smtClean="0">
                <a:solidFill>
                  <a:schemeClr val="tx1"/>
                </a:solidFill>
              </a:rPr>
              <a:t>アシドーシス・アルカローシスとは</a:t>
            </a:r>
            <a:r>
              <a:rPr lang="ja-JP" altLang="en-US" sz="2800" u="sng" dirty="0" smtClean="0">
                <a:solidFill>
                  <a:srgbClr val="FF0000"/>
                </a:solidFill>
              </a:rPr>
              <a:t>血液が</a:t>
            </a:r>
            <a:r>
              <a:rPr lang="ja-JP" altLang="en-US" sz="2800" dirty="0" smtClean="0">
                <a:solidFill>
                  <a:schemeClr val="tx1"/>
                </a:solidFill>
              </a:rPr>
              <a:t>酸性・アルカリのどちらに傾いているかということ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54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635000"/>
            <a:ext cx="4239217" cy="569674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61000" y="635000"/>
            <a:ext cx="6731000" cy="5696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 smtClean="0"/>
              <a:t>動脈血酸素分圧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 smtClean="0"/>
              <a:t>　</a:t>
            </a:r>
            <a:r>
              <a:rPr kumimoji="1" lang="en-US" altLang="ja-JP" sz="2400" dirty="0" err="1" smtClean="0"/>
              <a:t>PaO</a:t>
            </a:r>
            <a:r>
              <a:rPr kumimoji="1" lang="ja-JP" altLang="en-US" sz="2400" dirty="0" smtClean="0"/>
              <a:t>₂基準値：</a:t>
            </a:r>
            <a:r>
              <a:rPr kumimoji="1" lang="en-US" altLang="ja-JP" sz="2400" dirty="0" smtClean="0"/>
              <a:t>80</a:t>
            </a:r>
            <a:r>
              <a:rPr kumimoji="1" lang="ja-JP" altLang="en-US" sz="2400" dirty="0" smtClean="0"/>
              <a:t>～</a:t>
            </a:r>
            <a:r>
              <a:rPr kumimoji="1" lang="en-US" altLang="ja-JP" sz="2400" dirty="0" smtClean="0"/>
              <a:t>100Torr</a:t>
            </a:r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（</a:t>
            </a:r>
            <a:r>
              <a:rPr lang="en-US" altLang="ja-JP" sz="2400" dirty="0" err="1" smtClean="0"/>
              <a:t>SaO</a:t>
            </a:r>
            <a:r>
              <a:rPr lang="ja-JP" altLang="en-US" sz="2400" dirty="0" smtClean="0"/>
              <a:t>₂では</a:t>
            </a:r>
            <a:r>
              <a:rPr lang="en-US" altLang="ja-JP" sz="2400" dirty="0" smtClean="0"/>
              <a:t>95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98</a:t>
            </a:r>
            <a:r>
              <a:rPr lang="ja-JP" altLang="en-US" sz="2400" dirty="0" smtClean="0"/>
              <a:t>％）</a:t>
            </a:r>
            <a:endParaRPr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 smtClean="0"/>
              <a:t>動脈血二酸化炭素分圧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 err="1" smtClean="0"/>
              <a:t>PaCO</a:t>
            </a:r>
            <a:r>
              <a:rPr lang="ja-JP" altLang="en-US" sz="2400" dirty="0" smtClean="0"/>
              <a:t>₂基準値：</a:t>
            </a:r>
            <a:r>
              <a:rPr lang="en-US" altLang="ja-JP" sz="2400" dirty="0" smtClean="0"/>
              <a:t>35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45Torr</a:t>
            </a:r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血ガス</a:t>
            </a:r>
            <a:r>
              <a:rPr lang="en-US" altLang="ja-JP" sz="2400" dirty="0" smtClean="0"/>
              <a:t>pH</a:t>
            </a:r>
            <a:r>
              <a:rPr lang="ja-JP" altLang="en-US" sz="2400" dirty="0" smtClean="0"/>
              <a:t>基準値：</a:t>
            </a:r>
            <a:r>
              <a:rPr lang="en-US" altLang="ja-JP" sz="2400" dirty="0" smtClean="0"/>
              <a:t>7.4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 smtClean="0"/>
              <a:t>人工呼吸の開始基準</a:t>
            </a:r>
            <a:endParaRPr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・</a:t>
            </a:r>
            <a:r>
              <a:rPr kumimoji="1" lang="en-US" altLang="ja-JP" sz="2400" dirty="0" err="1" smtClean="0"/>
              <a:t>PaO</a:t>
            </a:r>
            <a:r>
              <a:rPr kumimoji="1" lang="ja-JP" altLang="en-US" sz="2400" dirty="0" smtClean="0"/>
              <a:t>₂　＜　</a:t>
            </a:r>
            <a:r>
              <a:rPr kumimoji="1" lang="en-US" altLang="ja-JP" sz="2400" dirty="0" smtClean="0"/>
              <a:t>60Torr</a:t>
            </a:r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・</a:t>
            </a:r>
            <a:r>
              <a:rPr lang="en-US" altLang="ja-JP" sz="2400" dirty="0" err="1" smtClean="0"/>
              <a:t>PaCO</a:t>
            </a:r>
            <a:r>
              <a:rPr lang="ja-JP" altLang="en-US" sz="2400" dirty="0" smtClean="0"/>
              <a:t>₂　＞　</a:t>
            </a:r>
            <a:r>
              <a:rPr lang="en-US" altLang="ja-JP" sz="2400" dirty="0" smtClean="0"/>
              <a:t>60Torr</a:t>
            </a:r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pH</a:t>
            </a:r>
            <a:r>
              <a:rPr kumimoji="1" lang="ja-JP" altLang="en-US" sz="2400" dirty="0" smtClean="0"/>
              <a:t>　＜　</a:t>
            </a:r>
            <a:r>
              <a:rPr kumimoji="1" lang="en-US" altLang="ja-JP" sz="2400" dirty="0" smtClean="0"/>
              <a:t>7.2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215862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r>
              <a:rPr kumimoji="1" lang="ja-JP" altLang="en-US" dirty="0" smtClean="0"/>
              <a:t>心臓の解剖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29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504825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循環</a:t>
            </a:r>
            <a:r>
              <a:rPr lang="ja-JP" altLang="en-US" sz="3200" dirty="0" smtClean="0"/>
              <a:t>の生理について正しいのはどれか。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184399"/>
            <a:ext cx="10515600" cy="39925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１</a:t>
            </a:r>
            <a:r>
              <a:rPr lang="ja-JP" altLang="en-US" dirty="0" smtClean="0"/>
              <a:t>．肺動脈と大動脈の血圧は等しい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２</a:t>
            </a:r>
            <a:r>
              <a:rPr lang="ja-JP" altLang="en-US" dirty="0" smtClean="0"/>
              <a:t>．脈拍の伝播速度は血流速度と等しい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３</a:t>
            </a:r>
            <a:r>
              <a:rPr lang="ja-JP" altLang="en-US" dirty="0" smtClean="0"/>
              <a:t>．体循環を終えた血液はすべて左心房に還流する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４</a:t>
            </a:r>
            <a:r>
              <a:rPr lang="ja-JP" altLang="en-US" dirty="0" smtClean="0"/>
              <a:t>．血圧は心拍出量と末梢血管抵抗の影響を受ける</a:t>
            </a: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318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5048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左心不全でみられるのはどれか。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184399"/>
            <a:ext cx="10515600" cy="399256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１．体温低下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２．血圧上昇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３．起坐呼吸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４．尿量増加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789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9301" y="547224"/>
            <a:ext cx="6083598" cy="6023439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520700" y="365125"/>
            <a:ext cx="3149600" cy="701675"/>
          </a:xfrm>
        </p:spPr>
        <p:txBody>
          <a:bodyPr/>
          <a:lstStyle/>
          <a:p>
            <a:r>
              <a:rPr kumimoji="1" lang="ja-JP" altLang="en-US" dirty="0" smtClean="0"/>
              <a:t>心臓の解剖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796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左心不全 </a:t>
            </a:r>
            <a:r>
              <a:rPr kumimoji="1" lang="ja-JP" altLang="en-US" sz="3100" dirty="0" smtClean="0"/>
              <a:t>～左心室のひとつ前の血管・臓器に迷惑をかける</a:t>
            </a:r>
            <a:endParaRPr kumimoji="1" lang="ja-JP" altLang="en-US" sz="31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1600"/>
            <a:ext cx="3687172" cy="4818063"/>
          </a:xfrm>
          <a:prstGeom prst="rect">
            <a:avLst/>
          </a:prstGeom>
        </p:spPr>
      </p:pic>
      <p:sp>
        <p:nvSpPr>
          <p:cNvPr id="4" name="楕円 3"/>
          <p:cNvSpPr/>
          <p:nvPr/>
        </p:nvSpPr>
        <p:spPr>
          <a:xfrm>
            <a:off x="1295400" y="365125"/>
            <a:ext cx="1854200" cy="71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902200" y="1493838"/>
            <a:ext cx="6223000" cy="3992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tx1"/>
                </a:solidFill>
              </a:rPr>
              <a:t>左</a:t>
            </a:r>
            <a:r>
              <a:rPr lang="ja-JP" altLang="en-US" sz="3200" dirty="0" smtClean="0">
                <a:solidFill>
                  <a:schemeClr val="tx1"/>
                </a:solidFill>
              </a:rPr>
              <a:t>心室のひとつ前の血管・臓器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algn="ctr"/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</a:rPr>
              <a:t>→肺～肺うっ血</a:t>
            </a:r>
            <a:r>
              <a:rPr lang="ja-JP" altLang="en-US" sz="2000" dirty="0" smtClean="0">
                <a:solidFill>
                  <a:schemeClr val="tx1"/>
                </a:solidFill>
              </a:rPr>
              <a:t>（リンパ管であふれた水を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r>
              <a:rPr lang="ja-JP" altLang="en-US" sz="2000" dirty="0">
                <a:solidFill>
                  <a:schemeClr val="tx1"/>
                </a:solidFill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</a:rPr>
              <a:t>　　　　　　　　　　　 回収できている）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</a:rPr>
              <a:t>　　肺水腫</a:t>
            </a:r>
            <a:r>
              <a:rPr lang="ja-JP" altLang="en-US" sz="2000" dirty="0">
                <a:solidFill>
                  <a:schemeClr val="tx1"/>
                </a:solidFill>
              </a:rPr>
              <a:t>（リンパ管であふれた水</a:t>
            </a:r>
            <a:r>
              <a:rPr lang="ja-JP" altLang="en-US" sz="2000" dirty="0" smtClean="0">
                <a:solidFill>
                  <a:schemeClr val="tx1"/>
                </a:solidFill>
              </a:rPr>
              <a:t>を</a:t>
            </a:r>
            <a:r>
              <a:rPr lang="ja-JP" altLang="en-US" sz="2000" dirty="0">
                <a:solidFill>
                  <a:schemeClr val="tx1"/>
                </a:solidFill>
              </a:rPr>
              <a:t>回収</a:t>
            </a:r>
            <a:endParaRPr lang="en-US" altLang="ja-JP" sz="2000" dirty="0">
              <a:solidFill>
                <a:schemeClr val="tx1"/>
              </a:solidFill>
            </a:endParaRPr>
          </a:p>
          <a:p>
            <a:r>
              <a:rPr lang="ja-JP" altLang="en-US" sz="2000" dirty="0">
                <a:solidFill>
                  <a:schemeClr val="tx1"/>
                </a:solidFill>
              </a:rPr>
              <a:t>　　　　　　　　　　　</a:t>
            </a:r>
            <a:r>
              <a:rPr lang="ja-JP" altLang="en-US" sz="2000" dirty="0" smtClean="0">
                <a:solidFill>
                  <a:schemeClr val="tx1"/>
                </a:solidFill>
              </a:rPr>
              <a:t>できない→ピンク色の痰）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endParaRPr lang="en-US" altLang="ja-JP" sz="2000" dirty="0">
              <a:solidFill>
                <a:schemeClr val="tx1"/>
              </a:solidFill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</a:rPr>
              <a:t>　</a:t>
            </a:r>
            <a:r>
              <a:rPr lang="en-US" altLang="ja-JP" sz="2000" dirty="0" smtClean="0">
                <a:solidFill>
                  <a:schemeClr val="tx1"/>
                </a:solidFill>
              </a:rPr>
              <a:t>※</a:t>
            </a:r>
            <a:r>
              <a:rPr lang="ja-JP" altLang="en-US" sz="2800" dirty="0" smtClean="0">
                <a:solidFill>
                  <a:schemeClr val="tx1"/>
                </a:solidFill>
              </a:rPr>
              <a:t>呼吸困難→起坐位</a:t>
            </a:r>
            <a:endParaRPr lang="en-US" altLang="ja-JP" sz="4000" dirty="0">
              <a:solidFill>
                <a:schemeClr val="tx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672" y="4715270"/>
            <a:ext cx="2440356" cy="1873138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V="1">
            <a:off x="1574800" y="936626"/>
            <a:ext cx="342900" cy="2920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676275" y="1219200"/>
            <a:ext cx="1797050" cy="419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（室の機能）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ja-JP" altLang="en-US" dirty="0"/>
              <a:t>右</a:t>
            </a:r>
            <a:r>
              <a:rPr kumimoji="1" lang="ja-JP" altLang="en-US" dirty="0" smtClean="0"/>
              <a:t>心不全 </a:t>
            </a:r>
            <a:r>
              <a:rPr kumimoji="1" lang="ja-JP" altLang="en-US" sz="3100" dirty="0" smtClean="0"/>
              <a:t>～ひとつ前の血管・臓器に迷惑をかける</a:t>
            </a:r>
            <a:endParaRPr kumimoji="1" lang="ja-JP" altLang="en-US" sz="3100" dirty="0"/>
          </a:p>
        </p:txBody>
      </p:sp>
      <p:sp>
        <p:nvSpPr>
          <p:cNvPr id="4" name="楕円 3"/>
          <p:cNvSpPr/>
          <p:nvPr/>
        </p:nvSpPr>
        <p:spPr>
          <a:xfrm>
            <a:off x="1409700" y="387350"/>
            <a:ext cx="1854200" cy="71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214" y="1422400"/>
            <a:ext cx="3687172" cy="481806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914900" y="2222500"/>
            <a:ext cx="6223000" cy="368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tx1"/>
                </a:solidFill>
              </a:rPr>
              <a:t>右心室のひとつ前の血管・臓器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algn="ctr"/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</a:rPr>
              <a:t>→頸静脈～頸静脈怒張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</a:rPr>
              <a:t>→肝臓～肝肥大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</a:rPr>
              <a:t>→腹部～腹水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</a:rPr>
              <a:t>→下肢～（全身）浮腫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1701800" y="949326"/>
            <a:ext cx="342900" cy="2920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793750" y="1241425"/>
            <a:ext cx="1797050" cy="419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（室の機能）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2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301078"/>
            <a:ext cx="6286500" cy="605368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956" y="660400"/>
            <a:ext cx="4621844" cy="551656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体循環＞肺循環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/>
              <a:t>100</a:t>
            </a:r>
            <a:r>
              <a:rPr lang="ja-JP" altLang="en-US" dirty="0" smtClean="0"/>
              <a:t>：</a:t>
            </a:r>
            <a:r>
              <a:rPr lang="en-US" altLang="ja-JP" dirty="0" smtClean="0"/>
              <a:t>20</a:t>
            </a:r>
            <a:r>
              <a:rPr lang="ja-JP" altLang="en-US" dirty="0" smtClean="0"/>
              <a:t>（</a:t>
            </a:r>
            <a:r>
              <a:rPr lang="en-US" altLang="ja-JP" dirty="0" smtClean="0"/>
              <a:t>5</a:t>
            </a:r>
            <a:r>
              <a:rPr lang="ja-JP" altLang="en-US" dirty="0" smtClean="0"/>
              <a:t>倍大きい）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脈</a:t>
            </a:r>
            <a:r>
              <a:rPr kumimoji="1" lang="ja-JP" altLang="en-US" dirty="0" smtClean="0"/>
              <a:t>のスピード→５ｍ</a:t>
            </a:r>
            <a:r>
              <a:rPr kumimoji="1" lang="en-US" altLang="ja-JP" dirty="0" smtClean="0"/>
              <a:t>/</a:t>
            </a:r>
            <a:r>
              <a:rPr kumimoji="1" lang="ja-JP" altLang="en-US" dirty="0" smtClean="0"/>
              <a:t>秒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sz="2400" dirty="0" smtClean="0"/>
              <a:t>※</a:t>
            </a:r>
            <a:r>
              <a:rPr lang="ja-JP" altLang="en-US" sz="2400" dirty="0" smtClean="0"/>
              <a:t>心臓の拍動はあっという間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に動脈系へ伝わる</a:t>
            </a:r>
            <a:r>
              <a:rPr lang="ja-JP" altLang="en-US" dirty="0" smtClean="0"/>
              <a:t>　　　　　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血流</a:t>
            </a:r>
            <a:r>
              <a:rPr lang="ja-JP" altLang="en-US" dirty="0" smtClean="0"/>
              <a:t>のスピード→</a:t>
            </a:r>
            <a:r>
              <a:rPr lang="en-US" altLang="ja-JP" dirty="0" smtClean="0"/>
              <a:t>0.5</a:t>
            </a:r>
            <a:r>
              <a:rPr lang="ja-JP" altLang="en-US" dirty="0" err="1" smtClean="0"/>
              <a:t>ｍ</a:t>
            </a:r>
            <a:r>
              <a:rPr lang="en-US" altLang="ja-JP" dirty="0" smtClean="0"/>
              <a:t>/</a:t>
            </a:r>
            <a:r>
              <a:rPr lang="ja-JP" altLang="en-US" dirty="0" smtClean="0"/>
              <a:t>秒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血圧＝心拍出量</a:t>
            </a:r>
            <a:r>
              <a:rPr lang="en-US" altLang="ja-JP" dirty="0" smtClean="0"/>
              <a:t>×</a:t>
            </a:r>
            <a:r>
              <a:rPr lang="ja-JP" altLang="en-US" dirty="0" smtClean="0"/>
              <a:t>血管抵抗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264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825500"/>
            <a:ext cx="10515600" cy="53514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000" dirty="0"/>
              <a:t>第</a:t>
            </a:r>
            <a:r>
              <a:rPr lang="en-US" altLang="ja-JP" sz="2000" dirty="0"/>
              <a:t>106</a:t>
            </a:r>
            <a:r>
              <a:rPr lang="ja-JP" altLang="en-US" sz="2000" dirty="0"/>
              <a:t>回 午後</a:t>
            </a:r>
            <a:r>
              <a:rPr lang="en-US" altLang="ja-JP" sz="2000" dirty="0"/>
              <a:t>28</a:t>
            </a:r>
            <a:r>
              <a:rPr lang="ja-JP" altLang="en-US" sz="2000" dirty="0"/>
              <a:t>問</a:t>
            </a:r>
          </a:p>
          <a:p>
            <a:pPr marL="0" indent="0">
              <a:buNone/>
            </a:pPr>
            <a:r>
              <a:rPr lang="ja-JP" altLang="en-US" sz="3200" dirty="0"/>
              <a:t>慢性閉塞性肺疾患について正しいのはどれか</a:t>
            </a:r>
            <a:r>
              <a:rPr lang="ja-JP" altLang="en-US" sz="3200" dirty="0" smtClean="0"/>
              <a:t>。</a:t>
            </a:r>
            <a:endParaRPr lang="en-US" altLang="ja-JP" sz="3200" dirty="0" smtClean="0"/>
          </a:p>
          <a:p>
            <a:pPr marL="0" indent="0">
              <a:buNone/>
            </a:pPr>
            <a:endParaRPr lang="ja-JP" altLang="en-US" sz="3200" dirty="0"/>
          </a:p>
          <a:p>
            <a:pPr marL="0" indent="0">
              <a:buNone/>
            </a:pPr>
            <a:r>
              <a:rPr lang="en-US" altLang="ja-JP" sz="3200" dirty="0"/>
              <a:t>1.</a:t>
            </a:r>
            <a:r>
              <a:rPr lang="ja-JP" altLang="en-US" sz="3200" dirty="0"/>
              <a:t>　残気量は減少する。</a:t>
            </a:r>
          </a:p>
          <a:p>
            <a:pPr marL="0" indent="0">
              <a:buNone/>
            </a:pPr>
            <a:r>
              <a:rPr lang="en-US" altLang="ja-JP" sz="3200" dirty="0"/>
              <a:t>2.</a:t>
            </a:r>
            <a:r>
              <a:rPr lang="ja-JP" altLang="en-US" sz="3200" dirty="0"/>
              <a:t>　％肺活量の低下が著明である。</a:t>
            </a:r>
          </a:p>
          <a:p>
            <a:pPr marL="0" indent="0">
              <a:buNone/>
            </a:pPr>
            <a:r>
              <a:rPr lang="en-US" altLang="ja-JP" sz="3200" dirty="0"/>
              <a:t>3.</a:t>
            </a:r>
            <a:r>
              <a:rPr lang="ja-JP" altLang="en-US" sz="3200" dirty="0"/>
              <a:t>　肺コンプライアンスは上昇する。</a:t>
            </a:r>
          </a:p>
          <a:p>
            <a:pPr marL="0" indent="0">
              <a:buNone/>
            </a:pPr>
            <a:r>
              <a:rPr lang="en-US" altLang="ja-JP" sz="3200" dirty="0"/>
              <a:t>4.</a:t>
            </a:r>
            <a:r>
              <a:rPr lang="ja-JP" altLang="en-US" sz="3200" dirty="0"/>
              <a:t>　可逆性の気流閉塞が特徴である。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38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1500" y="365126"/>
            <a:ext cx="10515600" cy="566208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第</a:t>
            </a:r>
            <a:r>
              <a:rPr lang="en-US" altLang="ja-JP" sz="2400" dirty="0"/>
              <a:t>99</a:t>
            </a:r>
            <a:r>
              <a:rPr lang="ja-JP" altLang="en-US" sz="2400" dirty="0" smtClean="0"/>
              <a:t>回 午後</a:t>
            </a:r>
            <a:r>
              <a:rPr lang="en-US" altLang="ja-JP" sz="2400" dirty="0" smtClean="0"/>
              <a:t>103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1500" y="931334"/>
            <a:ext cx="11049000" cy="5604933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88</a:t>
            </a:r>
            <a:r>
              <a:rPr lang="ja-JP" altLang="en-US" dirty="0"/>
              <a:t>歳の男性。慢性閉塞性肺疾患</a:t>
            </a:r>
            <a:r>
              <a:rPr lang="en-US" altLang="ja-JP" dirty="0"/>
              <a:t>〈COPD〉</a:t>
            </a:r>
            <a:r>
              <a:rPr lang="ja-JP" altLang="en-US" dirty="0"/>
              <a:t>を長年患っている。他に慢性疾患の既往はなく日常生活動作はほぼ自立している。</a:t>
            </a:r>
            <a:r>
              <a:rPr lang="en-US" altLang="ja-JP" dirty="0"/>
              <a:t>1</a:t>
            </a:r>
            <a:r>
              <a:rPr lang="ja-JP" altLang="en-US" dirty="0"/>
              <a:t>週前から息苦しさが増強し、昨日から</a:t>
            </a:r>
            <a:r>
              <a:rPr lang="en-US" altLang="ja-JP" dirty="0"/>
              <a:t>38.0℃</a:t>
            </a:r>
            <a:r>
              <a:rPr lang="ja-JP" altLang="en-US" dirty="0"/>
              <a:t>の発熱があって受診した。経皮的動脈血酸素飽和度</a:t>
            </a:r>
            <a:r>
              <a:rPr lang="en-US" altLang="ja-JP" dirty="0"/>
              <a:t>〈SpO2〉82</a:t>
            </a:r>
            <a:r>
              <a:rPr lang="ja-JP" altLang="en-US" dirty="0"/>
              <a:t>％。動脈血ガス分析（</a:t>
            </a:r>
            <a:r>
              <a:rPr lang="en-US" altLang="ja-JP" dirty="0"/>
              <a:t>room air</a:t>
            </a:r>
            <a:r>
              <a:rPr lang="ja-JP" altLang="en-US" dirty="0"/>
              <a:t>）：</a:t>
            </a:r>
            <a:r>
              <a:rPr lang="en-US" altLang="ja-JP" dirty="0"/>
              <a:t>PaO2 45Torr</a:t>
            </a:r>
            <a:r>
              <a:rPr lang="ja-JP" altLang="en-US" dirty="0" err="1"/>
              <a:t>、</a:t>
            </a:r>
            <a:r>
              <a:rPr lang="en-US" altLang="ja-JP" dirty="0"/>
              <a:t>PaCO2 50Torr</a:t>
            </a:r>
            <a:r>
              <a:rPr lang="ja-JP" altLang="en-US" dirty="0" err="1"/>
              <a:t>。</a:t>
            </a:r>
            <a:r>
              <a:rPr lang="ja-JP" altLang="en-US" dirty="0"/>
              <a:t>胸部エックス線撮影の結果、右肺上葉に陰影を認め肺炎と診断された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〔</a:t>
            </a:r>
            <a:r>
              <a:rPr lang="ja-JP" altLang="en-US" dirty="0" smtClean="0"/>
              <a:t>問題</a:t>
            </a:r>
            <a:r>
              <a:rPr lang="en-US" altLang="ja-JP" dirty="0" smtClean="0"/>
              <a:t>1〕</a:t>
            </a:r>
            <a:r>
              <a:rPr lang="ja-JP" altLang="en-US" dirty="0"/>
              <a:t>このときの所見でみられる可能性が高いのはどれか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 fontAlgn="base">
              <a:buNone/>
            </a:pPr>
            <a:r>
              <a:rPr lang="ja-JP" altLang="en-US" dirty="0"/>
              <a:t>１．胸部の打診での過共鳴音</a:t>
            </a:r>
          </a:p>
          <a:p>
            <a:pPr marL="0" indent="0" fontAlgn="base">
              <a:buNone/>
            </a:pPr>
            <a:r>
              <a:rPr lang="ja-JP" altLang="en-US" dirty="0"/>
              <a:t>２．吸気と呼気との長さの比がほぼ</a:t>
            </a:r>
            <a:r>
              <a:rPr lang="en-US" altLang="ja-JP" dirty="0"/>
              <a:t>2</a:t>
            </a:r>
            <a:r>
              <a:rPr lang="ja-JP" altLang="en-US" dirty="0"/>
              <a:t>：</a:t>
            </a:r>
            <a:r>
              <a:rPr lang="en-US" altLang="ja-JP" dirty="0"/>
              <a:t>1</a:t>
            </a:r>
          </a:p>
          <a:p>
            <a:pPr marL="0" indent="0" fontAlgn="base">
              <a:buNone/>
            </a:pPr>
            <a:r>
              <a:rPr lang="ja-JP" altLang="en-US" dirty="0"/>
              <a:t>３．右胸の下肺野付近の皮膚に皮下気腫</a:t>
            </a:r>
          </a:p>
          <a:p>
            <a:pPr marL="0" indent="0" fontAlgn="base">
              <a:buNone/>
            </a:pPr>
            <a:r>
              <a:rPr lang="ja-JP" altLang="en-US" dirty="0"/>
              <a:t>４．胸郭の前後径と左右径との比がほぼ</a:t>
            </a:r>
            <a:r>
              <a:rPr lang="en-US" altLang="ja-JP" dirty="0"/>
              <a:t>1</a:t>
            </a:r>
            <a:r>
              <a:rPr lang="ja-JP" altLang="en-US" dirty="0"/>
              <a:t>：</a:t>
            </a:r>
            <a:r>
              <a:rPr lang="en-US" altLang="ja-JP" dirty="0"/>
              <a:t>2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2950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861</Words>
  <Application>Microsoft Office PowerPoint</Application>
  <PresentationFormat>ワイド画面</PresentationFormat>
  <Paragraphs>104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2" baseType="lpstr">
      <vt:lpstr>游ゴシック</vt:lpstr>
      <vt:lpstr>游ゴシック Light</vt:lpstr>
      <vt:lpstr>Arial</vt:lpstr>
      <vt:lpstr>Office テーマ</vt:lpstr>
      <vt:lpstr>成人看護学方法論Ⅲ</vt:lpstr>
      <vt:lpstr>循環の生理について正しいのはどれか。</vt:lpstr>
      <vt:lpstr>左心不全でみられるのはどれか。</vt:lpstr>
      <vt:lpstr>心臓の解剖</vt:lpstr>
      <vt:lpstr>左心不全 ～左心室のひとつ前の血管・臓器に迷惑をかける</vt:lpstr>
      <vt:lpstr>右心不全 ～ひとつ前の血管・臓器に迷惑をかける</vt:lpstr>
      <vt:lpstr>PowerPoint プレゼンテーション</vt:lpstr>
      <vt:lpstr>PowerPoint プレゼンテーション</vt:lpstr>
      <vt:lpstr>第99回 午後103</vt:lpstr>
      <vt:lpstr>PowerPoint プレゼンテーション</vt:lpstr>
      <vt:lpstr>PowerPoint プレゼンテーション</vt:lpstr>
      <vt:lpstr>COPD～主にタバコなどの有害物質を長年吸い込み続けることで、肺に炎症を起こす病気</vt:lpstr>
      <vt:lpstr>PowerPoint プレゼンテーション</vt:lpstr>
      <vt:lpstr>樽状胸（樽状胸郭、ビア樽状胸郭）</vt:lpstr>
      <vt:lpstr>PowerPoint プレゼンテーション</vt:lpstr>
      <vt:lpstr>PowerPoint プレゼンテーション</vt:lpstr>
      <vt:lpstr>PowerPoint プレゼンテーション</vt:lpstr>
      <vt:lpstr>心臓の解剖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成人看護学方法論Ⅲ</dc:title>
  <dc:creator>宗像 祐二</dc:creator>
  <cp:lastModifiedBy>宗像 祐二</cp:lastModifiedBy>
  <cp:revision>12</cp:revision>
  <dcterms:created xsi:type="dcterms:W3CDTF">2021-05-25T02:13:58Z</dcterms:created>
  <dcterms:modified xsi:type="dcterms:W3CDTF">2021-05-27T02:04:24Z</dcterms:modified>
</cp:coreProperties>
</file>